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6"/>
  </p:notesMasterIdLst>
  <p:sldIdLst>
    <p:sldId id="258" r:id="rId5"/>
  </p:sldIdLst>
  <p:sldSz cx="43891200" cy="32918400"/>
  <p:notesSz cx="6858000" cy="9144000"/>
  <p:embeddedFontLst>
    <p:embeddedFont>
      <p:font typeface="Frutiger LT Pro 55 Roman" panose="020F0502020204030204" pitchFamily="34" charset="0"/>
      <p:regular r:id="rId7"/>
      <p:bold r:id="rId8"/>
      <p:italic r:id="rId9"/>
      <p:boldItalic r:id="rId10"/>
    </p:embeddedFont>
    <p:embeddedFont>
      <p:font typeface="Frutiger LT Pro 87 XBlack Cn" panose="020B0602020204020204"/>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D2D"/>
    <a:srgbClr val="005C9E"/>
    <a:srgbClr val="93D1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3" autoAdjust="0"/>
    <p:restoredTop sz="94676" autoAdjust="0"/>
  </p:normalViewPr>
  <p:slideViewPr>
    <p:cSldViewPr>
      <p:cViewPr varScale="1">
        <p:scale>
          <a:sx n="22" d="100"/>
          <a:sy n="22" d="100"/>
        </p:scale>
        <p:origin x="1088"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CFAEF-1E58-2749-811F-10AD0830E782}" type="datetimeFigureOut">
              <a:rPr lang="en-US" smtClean="0"/>
              <a:t>11/25/25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396787-9467-E04D-95C5-2CC19812A4BC}" type="slidenum">
              <a:rPr lang="en-US" smtClean="0"/>
              <a:t>‹#›</a:t>
            </a:fld>
            <a:endParaRPr lang="en-US"/>
          </a:p>
        </p:txBody>
      </p:sp>
    </p:spTree>
    <p:extLst>
      <p:ext uri="{BB962C8B-B14F-4D97-AF65-F5344CB8AC3E}">
        <p14:creationId xmlns:p14="http://schemas.microsoft.com/office/powerpoint/2010/main" val="4056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396787-9467-E04D-95C5-2CC19812A4BC}" type="slidenum">
              <a:rPr lang="en-US" smtClean="0"/>
              <a:t>1</a:t>
            </a:fld>
            <a:endParaRPr lang="en-US"/>
          </a:p>
        </p:txBody>
      </p:sp>
    </p:spTree>
    <p:extLst>
      <p:ext uri="{BB962C8B-B14F-4D97-AF65-F5344CB8AC3E}">
        <p14:creationId xmlns:p14="http://schemas.microsoft.com/office/powerpoint/2010/main" val="694569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11/25/25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ounded Rectangle 171">
            <a:extLst>
              <a:ext uri="{FF2B5EF4-FFF2-40B4-BE49-F238E27FC236}">
                <a16:creationId xmlns:a16="http://schemas.microsoft.com/office/drawing/2014/main" id="{8286BF41-A4C2-5825-6E89-9FFC899D98A6}"/>
              </a:ext>
            </a:extLst>
          </p:cNvPr>
          <p:cNvSpPr/>
          <p:nvPr/>
        </p:nvSpPr>
        <p:spPr>
          <a:xfrm>
            <a:off x="22149902" y="19516680"/>
            <a:ext cx="8456561" cy="2162486"/>
          </a:xfrm>
          <a:prstGeom prst="roundRect">
            <a:avLst/>
          </a:prstGeom>
          <a:solidFill>
            <a:srgbClr val="005C9E"/>
          </a:solidFill>
          <a:ln>
            <a:solidFill>
              <a:srgbClr val="F6BD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5C9E"/>
              </a:solidFill>
            </a:endParaRPr>
          </a:p>
        </p:txBody>
      </p:sp>
      <p:sp>
        <p:nvSpPr>
          <p:cNvPr id="4" name="AutoShape 4"/>
          <p:cNvSpPr/>
          <p:nvPr/>
        </p:nvSpPr>
        <p:spPr>
          <a:xfrm flipV="1">
            <a:off x="27889200" y="2262505"/>
            <a:ext cx="24266" cy="8161294"/>
          </a:xfrm>
          <a:prstGeom prst="line">
            <a:avLst/>
          </a:prstGeom>
          <a:ln w="47625" cap="rnd">
            <a:solidFill>
              <a:srgbClr val="0C2340"/>
            </a:solidFill>
            <a:prstDash val="solid"/>
            <a:headEnd type="none" w="sm" len="sm"/>
            <a:tailEnd type="none" w="sm" len="sm"/>
          </a:ln>
        </p:spPr>
        <p:txBody>
          <a:bodyPr/>
          <a:lstStyle/>
          <a:p>
            <a:endParaRPr lang="en-US"/>
          </a:p>
        </p:txBody>
      </p:sp>
      <p:sp>
        <p:nvSpPr>
          <p:cNvPr id="5" name="AutoShape 5"/>
          <p:cNvSpPr/>
          <p:nvPr/>
        </p:nvSpPr>
        <p:spPr>
          <a:xfrm flipV="1">
            <a:off x="21803887" y="20361000"/>
            <a:ext cx="23813" cy="10329175"/>
          </a:xfrm>
          <a:prstGeom prst="line">
            <a:avLst/>
          </a:prstGeom>
          <a:ln w="47625" cap="rnd">
            <a:solidFill>
              <a:srgbClr val="0C2340"/>
            </a:solidFill>
            <a:prstDash val="solid"/>
            <a:headEnd type="none" w="sm" len="sm"/>
            <a:tailEnd type="none" w="sm" len="sm"/>
          </a:ln>
        </p:spPr>
        <p:txBody>
          <a:bodyPr/>
          <a:lstStyle/>
          <a:p>
            <a:endParaRPr lang="en-US" dirty="0"/>
          </a:p>
        </p:txBody>
      </p:sp>
      <p:sp>
        <p:nvSpPr>
          <p:cNvPr id="6" name="AutoShape 6"/>
          <p:cNvSpPr/>
          <p:nvPr/>
        </p:nvSpPr>
        <p:spPr>
          <a:xfrm>
            <a:off x="14652395" y="10973326"/>
            <a:ext cx="27666517" cy="8024040"/>
          </a:xfrm>
          <a:prstGeom prst="rect">
            <a:avLst/>
          </a:prstGeom>
          <a:solidFill>
            <a:srgbClr val="EAE8E8"/>
          </a:solidFill>
        </p:spPr>
        <p:txBody>
          <a:bodyPr/>
          <a:lstStyle/>
          <a:p>
            <a:endParaRPr lang="en-US" dirty="0"/>
          </a:p>
        </p:txBody>
      </p:sp>
      <p:sp>
        <p:nvSpPr>
          <p:cNvPr id="37" name="TextBox 37"/>
          <p:cNvSpPr txBox="1"/>
          <p:nvPr/>
        </p:nvSpPr>
        <p:spPr>
          <a:xfrm>
            <a:off x="13605355" y="1981400"/>
            <a:ext cx="13854175" cy="1801262"/>
          </a:xfrm>
          <a:prstGeom prst="rect">
            <a:avLst/>
          </a:prstGeom>
        </p:spPr>
        <p:txBody>
          <a:bodyPr wrap="square" lIns="0" tIns="0" rIns="0" bIns="0" rtlCol="0" anchor="t">
            <a:spAutoFit/>
          </a:bodyPr>
          <a:lstStyle/>
          <a:p>
            <a:pPr>
              <a:lnSpc>
                <a:spcPts val="13800"/>
              </a:lnSpc>
            </a:pPr>
            <a:r>
              <a:rPr lang="en-US" sz="14000" b="1" spc="-250" dirty="0">
                <a:solidFill>
                  <a:schemeClr val="tx2"/>
                </a:solidFill>
                <a:latin typeface="Frutiger LT Pro 87 XBlack Cn" panose="020B0602020204020204" pitchFamily="34" charset="77"/>
              </a:rPr>
              <a:t>USE YOUR VOICE!</a:t>
            </a:r>
          </a:p>
        </p:txBody>
      </p:sp>
      <p:sp>
        <p:nvSpPr>
          <p:cNvPr id="38" name="TextBox 38"/>
          <p:cNvSpPr txBox="1"/>
          <p:nvPr/>
        </p:nvSpPr>
        <p:spPr>
          <a:xfrm>
            <a:off x="13646527" y="3628752"/>
            <a:ext cx="13813003" cy="3654847"/>
          </a:xfrm>
          <a:prstGeom prst="rect">
            <a:avLst/>
          </a:prstGeom>
        </p:spPr>
        <p:txBody>
          <a:bodyPr wrap="square" lIns="0" tIns="0" rIns="0" bIns="0" rtlCol="0" anchor="t">
            <a:spAutoFit/>
          </a:bodyPr>
          <a:lstStyle/>
          <a:p>
            <a:pPr>
              <a:lnSpc>
                <a:spcPts val="9519"/>
              </a:lnSpc>
            </a:pPr>
            <a:r>
              <a:rPr lang="en-US" sz="8000" b="1" spc="47" dirty="0">
                <a:solidFill>
                  <a:srgbClr val="93D1F6"/>
                </a:solidFill>
                <a:latin typeface="Frutiger LT Pro 55 Roman" panose="020B0602020204020204" pitchFamily="34" charset="77"/>
              </a:rPr>
              <a:t>CREATING THE SAME LANGUAGE &amp; STRATEGIES FOR CONTINUITY OF CARE</a:t>
            </a:r>
          </a:p>
        </p:txBody>
      </p:sp>
      <p:sp>
        <p:nvSpPr>
          <p:cNvPr id="39" name="TextBox 39"/>
          <p:cNvSpPr txBox="1"/>
          <p:nvPr/>
        </p:nvSpPr>
        <p:spPr>
          <a:xfrm>
            <a:off x="22677089" y="20013869"/>
            <a:ext cx="7402185" cy="1157433"/>
          </a:xfrm>
          <a:prstGeom prst="rect">
            <a:avLst/>
          </a:prstGeom>
        </p:spPr>
        <p:txBody>
          <a:bodyPr lIns="0" tIns="0" rIns="0" bIns="0" rtlCol="0" anchor="t">
            <a:spAutoFit/>
          </a:bodyPr>
          <a:lstStyle/>
          <a:p>
            <a:pPr algn="ctr">
              <a:lnSpc>
                <a:spcPts val="9519"/>
              </a:lnSpc>
            </a:pPr>
            <a:r>
              <a:rPr lang="en-US" sz="7200" b="1" spc="47" dirty="0">
                <a:solidFill>
                  <a:srgbClr val="F6BD2D"/>
                </a:solidFill>
                <a:latin typeface="Frutiger LT Pro 87 XBlack Cn" panose="020B0602020204020204" pitchFamily="34" charset="77"/>
              </a:rPr>
              <a:t>RESULTS</a:t>
            </a:r>
          </a:p>
        </p:txBody>
      </p:sp>
      <p:sp>
        <p:nvSpPr>
          <p:cNvPr id="40" name="TextBox 40"/>
          <p:cNvSpPr txBox="1"/>
          <p:nvPr/>
        </p:nvSpPr>
        <p:spPr>
          <a:xfrm>
            <a:off x="22388853" y="22025210"/>
            <a:ext cx="8465704" cy="7848302"/>
          </a:xfrm>
          <a:prstGeom prst="rect">
            <a:avLst/>
          </a:prstGeom>
        </p:spPr>
        <p:txBody>
          <a:bodyPr wrap="square" lIns="0" tIns="0" rIns="0" bIns="0" rtlCol="0" anchor="t">
            <a:spAutoFit/>
          </a:bodyPr>
          <a:lstStyle/>
          <a:p>
            <a:pPr>
              <a:lnSpc>
                <a:spcPts val="3584"/>
              </a:lnSpc>
            </a:pPr>
            <a:r>
              <a:rPr lang="en-US" sz="3000" dirty="0">
                <a:solidFill>
                  <a:srgbClr val="0C2340"/>
                </a:solidFill>
                <a:latin typeface="Calibri" panose="020F0502020204030204" pitchFamily="34" charset="0"/>
                <a:cs typeface="Calibri" panose="020F0502020204030204" pitchFamily="34" charset="0"/>
              </a:rPr>
              <a:t>An educational module was created based on the interviews. Educational module topics included:</a:t>
            </a:r>
          </a:p>
          <a:p>
            <a:pPr marL="1028700" lvl="1" indent="-571500">
              <a:lnSpc>
                <a:spcPts val="3584"/>
              </a:lnSpc>
              <a:buFont typeface="Arial" panose="020B0604020202020204" pitchFamily="34" charset="0"/>
              <a:buChar char="•"/>
            </a:pPr>
            <a:r>
              <a:rPr lang="en-US" sz="3000" dirty="0">
                <a:solidFill>
                  <a:srgbClr val="0C2340"/>
                </a:solidFill>
                <a:latin typeface="Calibri" panose="020F0502020204030204" pitchFamily="34" charset="0"/>
                <a:cs typeface="Calibri" panose="020F0502020204030204" pitchFamily="34" charset="0"/>
              </a:rPr>
              <a:t>Background &amp; implications of experiencing ACEs</a:t>
            </a:r>
          </a:p>
          <a:p>
            <a:pPr marL="1028700" lvl="1" indent="-571500">
              <a:lnSpc>
                <a:spcPts val="3584"/>
              </a:lnSpc>
              <a:buFont typeface="Arial" panose="020B0604020202020204" pitchFamily="34" charset="0"/>
              <a:buChar char="•"/>
            </a:pPr>
            <a:r>
              <a:rPr lang="en-US" sz="3000" dirty="0">
                <a:solidFill>
                  <a:srgbClr val="0C2340"/>
                </a:solidFill>
                <a:latin typeface="Calibri" panose="020F0502020204030204" pitchFamily="34" charset="0"/>
                <a:cs typeface="Calibri" panose="020F0502020204030204" pitchFamily="34" charset="0"/>
              </a:rPr>
              <a:t>Dan Siegel’s Hand Brain model</a:t>
            </a:r>
          </a:p>
          <a:p>
            <a:pPr marL="1028700" lvl="1" indent="-571500">
              <a:lnSpc>
                <a:spcPts val="3584"/>
              </a:lnSpc>
              <a:buFont typeface="Arial" panose="020B0604020202020204" pitchFamily="34" charset="0"/>
              <a:buChar char="•"/>
            </a:pPr>
            <a:r>
              <a:rPr lang="en-US" sz="3000" dirty="0">
                <a:solidFill>
                  <a:srgbClr val="0C2340"/>
                </a:solidFill>
                <a:latin typeface="Calibri" panose="020F0502020204030204" pitchFamily="34" charset="0"/>
                <a:cs typeface="Calibri" panose="020F0502020204030204" pitchFamily="34" charset="0"/>
              </a:rPr>
              <a:t>Unified language</a:t>
            </a:r>
          </a:p>
          <a:p>
            <a:pPr marL="1028700" lvl="1" indent="-571500">
              <a:lnSpc>
                <a:spcPts val="3584"/>
              </a:lnSpc>
              <a:buFont typeface="Arial" panose="020B0604020202020204" pitchFamily="34" charset="0"/>
              <a:buChar char="•"/>
            </a:pPr>
            <a:r>
              <a:rPr lang="en-US" sz="3000" dirty="0">
                <a:solidFill>
                  <a:srgbClr val="0C2340"/>
                </a:solidFill>
                <a:latin typeface="Calibri" panose="020F0502020204030204" pitchFamily="34" charset="0"/>
                <a:cs typeface="Calibri" panose="020F0502020204030204" pitchFamily="34" charset="0"/>
              </a:rPr>
              <a:t>Glossary of each professions’ role within the child’s care team</a:t>
            </a:r>
          </a:p>
          <a:p>
            <a:pPr marL="1028700" lvl="1" indent="-571500">
              <a:lnSpc>
                <a:spcPts val="3584"/>
              </a:lnSpc>
              <a:buFont typeface="Arial" panose="020B0604020202020204" pitchFamily="34" charset="0"/>
              <a:buChar char="•"/>
            </a:pPr>
            <a:r>
              <a:rPr lang="en-US" sz="3000" dirty="0">
                <a:solidFill>
                  <a:srgbClr val="0C2340"/>
                </a:solidFill>
                <a:latin typeface="Calibri" panose="020F0502020204030204" pitchFamily="34" charset="0"/>
                <a:cs typeface="Calibri" panose="020F0502020204030204" pitchFamily="34" charset="0"/>
              </a:rPr>
              <a:t>Sensory systems education</a:t>
            </a:r>
          </a:p>
          <a:p>
            <a:pPr marL="1028700" lvl="1" indent="-571500">
              <a:lnSpc>
                <a:spcPts val="3584"/>
              </a:lnSpc>
              <a:buFont typeface="Arial" panose="020B0604020202020204" pitchFamily="34" charset="0"/>
              <a:buChar char="•"/>
            </a:pPr>
            <a:r>
              <a:rPr lang="en-US" sz="3000" dirty="0">
                <a:solidFill>
                  <a:srgbClr val="0C2340"/>
                </a:solidFill>
                <a:latin typeface="Calibri" panose="020F0502020204030204" pitchFamily="34" charset="0"/>
                <a:cs typeface="Calibri" panose="020F0502020204030204" pitchFamily="34" charset="0"/>
              </a:rPr>
              <a:t>Self-Regulation Strategies</a:t>
            </a:r>
          </a:p>
          <a:p>
            <a:pPr marL="1943100" lvl="3" indent="-571500">
              <a:lnSpc>
                <a:spcPts val="3584"/>
              </a:lnSpc>
              <a:buFont typeface="Arial" panose="020B0604020202020204" pitchFamily="34" charset="0"/>
              <a:buChar char="•"/>
            </a:pPr>
            <a:r>
              <a:rPr lang="en-US" sz="3000" dirty="0">
                <a:solidFill>
                  <a:srgbClr val="0C2340"/>
                </a:solidFill>
                <a:latin typeface="Calibri" panose="020F0502020204030204" pitchFamily="34" charset="0"/>
                <a:cs typeface="Calibri" panose="020F0502020204030204" pitchFamily="34" charset="0"/>
              </a:rPr>
              <a:t>Interoception</a:t>
            </a:r>
          </a:p>
          <a:p>
            <a:pPr marL="1943100" lvl="3" indent="-571500">
              <a:lnSpc>
                <a:spcPts val="3584"/>
              </a:lnSpc>
              <a:buFont typeface="Arial" panose="020B0604020202020204" pitchFamily="34" charset="0"/>
              <a:buChar char="•"/>
            </a:pPr>
            <a:r>
              <a:rPr lang="en-US" sz="3000" dirty="0">
                <a:solidFill>
                  <a:srgbClr val="0C2340"/>
                </a:solidFill>
                <a:latin typeface="Calibri" panose="020F0502020204030204" pitchFamily="34" charset="0"/>
                <a:cs typeface="Calibri" panose="020F0502020204030204" pitchFamily="34" charset="0"/>
              </a:rPr>
              <a:t>The ALERT Program/How Does Your Engine Run?</a:t>
            </a:r>
          </a:p>
          <a:p>
            <a:pPr marL="1943100" lvl="3" indent="-571500">
              <a:lnSpc>
                <a:spcPts val="3584"/>
              </a:lnSpc>
              <a:buFont typeface="Arial" panose="020B0604020202020204" pitchFamily="34" charset="0"/>
              <a:buChar char="•"/>
            </a:pPr>
            <a:r>
              <a:rPr lang="en-US" sz="3000" dirty="0">
                <a:solidFill>
                  <a:srgbClr val="0C2340"/>
                </a:solidFill>
                <a:latin typeface="Calibri" panose="020F0502020204030204" pitchFamily="34" charset="0"/>
                <a:cs typeface="Calibri" panose="020F0502020204030204" pitchFamily="34" charset="0"/>
              </a:rPr>
              <a:t>Zones of Regulation</a:t>
            </a:r>
          </a:p>
          <a:p>
            <a:pPr marL="1943100" lvl="3" indent="-571500">
              <a:lnSpc>
                <a:spcPts val="3584"/>
              </a:lnSpc>
              <a:buFont typeface="Arial" panose="020B0604020202020204" pitchFamily="34" charset="0"/>
              <a:buChar char="•"/>
            </a:pPr>
            <a:r>
              <a:rPr lang="en-US" sz="3000" dirty="0">
                <a:solidFill>
                  <a:srgbClr val="0C2340"/>
                </a:solidFill>
                <a:latin typeface="Calibri" panose="020F0502020204030204" pitchFamily="34" charset="0"/>
                <a:cs typeface="Calibri" panose="020F0502020204030204" pitchFamily="34" charset="0"/>
              </a:rPr>
              <a:t>Co-Regulation</a:t>
            </a:r>
          </a:p>
          <a:p>
            <a:pPr marL="1028700" lvl="1" indent="-571500">
              <a:lnSpc>
                <a:spcPts val="3584"/>
              </a:lnSpc>
              <a:buFont typeface="Arial" panose="020B0604020202020204" pitchFamily="34" charset="0"/>
              <a:buChar char="•"/>
            </a:pPr>
            <a:r>
              <a:rPr lang="en-US" sz="3000" dirty="0">
                <a:solidFill>
                  <a:srgbClr val="0C2340"/>
                </a:solidFill>
                <a:latin typeface="Calibri" panose="020F0502020204030204" pitchFamily="34" charset="0"/>
                <a:cs typeface="Calibri" panose="020F0502020204030204" pitchFamily="34" charset="0"/>
              </a:rPr>
              <a:t>Information about GLAD House</a:t>
            </a:r>
          </a:p>
          <a:p>
            <a:pPr marL="1028700" lvl="1" indent="-571500">
              <a:lnSpc>
                <a:spcPts val="3584"/>
              </a:lnSpc>
              <a:buFont typeface="Arial" panose="020B0604020202020204" pitchFamily="34" charset="0"/>
              <a:buChar char="•"/>
            </a:pPr>
            <a:r>
              <a:rPr lang="en-US" sz="3000" dirty="0">
                <a:solidFill>
                  <a:srgbClr val="0C2340"/>
                </a:solidFill>
                <a:latin typeface="Calibri" panose="020F0502020204030204" pitchFamily="34" charset="0"/>
                <a:cs typeface="Calibri" panose="020F0502020204030204" pitchFamily="34" charset="0"/>
              </a:rPr>
              <a:t>Glossary of community resources</a:t>
            </a:r>
          </a:p>
        </p:txBody>
      </p:sp>
      <p:sp>
        <p:nvSpPr>
          <p:cNvPr id="43" name="TextBox 43"/>
          <p:cNvSpPr txBox="1"/>
          <p:nvPr/>
        </p:nvSpPr>
        <p:spPr>
          <a:xfrm>
            <a:off x="14895245" y="12385072"/>
            <a:ext cx="9568601" cy="5519331"/>
          </a:xfrm>
          <a:prstGeom prst="rect">
            <a:avLst/>
          </a:prstGeom>
        </p:spPr>
        <p:txBody>
          <a:bodyPr wrap="square" lIns="0" tIns="0" rIns="0" bIns="0" rtlCol="0" anchor="t">
            <a:spAutoFit/>
          </a:bodyPr>
          <a:lstStyle/>
          <a:p>
            <a:pPr>
              <a:lnSpc>
                <a:spcPts val="3639"/>
              </a:lnSpc>
            </a:pPr>
            <a:r>
              <a:rPr lang="en-US" sz="2800" dirty="0"/>
              <a:t>Adverse childhood experiences (ACEs) disrupt neurodevelopment, activate chronic stress responses, and impair self-regulation across childhood. As ACEs accumulate, children face increased risks for poor health, diminished well-being, and earlier initiation of substance use (CDC, 2025). Occupational therapy practitioners (OTPs) can help prevent or limit these impacts by fostering interprofessional communication and teaching shared regulation strategies that support consistent, coordinated care across home, school, community, and GLAD House. The aim of this study is to share effective strategies and language between GLAD House and other professions involved with the children’s lives to improve health decision making and self-regulation.  </a:t>
            </a:r>
            <a:endParaRPr lang="en-US" sz="2800" dirty="0">
              <a:solidFill>
                <a:srgbClr val="0C2340"/>
              </a:solidFill>
              <a:cs typeface="Calibri" panose="020F0502020204030204" pitchFamily="34" charset="0"/>
            </a:endParaRPr>
          </a:p>
        </p:txBody>
      </p:sp>
      <p:sp>
        <p:nvSpPr>
          <p:cNvPr id="44" name="TextBox 44"/>
          <p:cNvSpPr txBox="1"/>
          <p:nvPr/>
        </p:nvSpPr>
        <p:spPr>
          <a:xfrm>
            <a:off x="14835780" y="11135052"/>
            <a:ext cx="6768221" cy="1143903"/>
          </a:xfrm>
          <a:prstGeom prst="rect">
            <a:avLst/>
          </a:prstGeom>
        </p:spPr>
        <p:txBody>
          <a:bodyPr lIns="0" tIns="0" rIns="0" bIns="0" rtlCol="0" anchor="t">
            <a:spAutoFit/>
          </a:bodyPr>
          <a:lstStyle/>
          <a:p>
            <a:pPr>
              <a:lnSpc>
                <a:spcPts val="9519"/>
              </a:lnSpc>
            </a:pPr>
            <a:r>
              <a:rPr lang="en-US" sz="6800" b="1" spc="47" dirty="0">
                <a:solidFill>
                  <a:srgbClr val="0C2340"/>
                </a:solidFill>
                <a:latin typeface="Frutiger LT Pro 87 XBlack Cn" panose="020B0602020204020204" pitchFamily="34" charset="77"/>
              </a:rPr>
              <a:t>BACKGROUND</a:t>
            </a:r>
          </a:p>
        </p:txBody>
      </p:sp>
      <p:sp>
        <p:nvSpPr>
          <p:cNvPr id="45" name="TextBox 45"/>
          <p:cNvSpPr txBox="1"/>
          <p:nvPr/>
        </p:nvSpPr>
        <p:spPr>
          <a:xfrm>
            <a:off x="36790672" y="17423360"/>
            <a:ext cx="3821901" cy="1231812"/>
          </a:xfrm>
          <a:prstGeom prst="rect">
            <a:avLst/>
          </a:prstGeom>
        </p:spPr>
        <p:txBody>
          <a:bodyPr lIns="0" tIns="0" rIns="0" bIns="0" rtlCol="0" anchor="t">
            <a:spAutoFit/>
          </a:bodyPr>
          <a:lstStyle/>
          <a:p>
            <a:pPr algn="ctr">
              <a:lnSpc>
                <a:spcPts val="1920"/>
              </a:lnSpc>
            </a:pPr>
            <a:r>
              <a:rPr lang="en-US" sz="2200" dirty="0">
                <a:solidFill>
                  <a:srgbClr val="0C2340"/>
                </a:solidFill>
                <a:latin typeface="Calibri" panose="020F0502020204030204" pitchFamily="34" charset="0"/>
                <a:cs typeface="Calibri" panose="020F0502020204030204" pitchFamily="34" charset="0"/>
              </a:rPr>
              <a:t>79% of children who have a history of maltreatment, including abuse or neglect, have a sensory processing dysfunction (Howard et al.,  2019).</a:t>
            </a:r>
          </a:p>
        </p:txBody>
      </p:sp>
      <p:sp>
        <p:nvSpPr>
          <p:cNvPr id="46" name="TextBox 46"/>
          <p:cNvSpPr txBox="1"/>
          <p:nvPr/>
        </p:nvSpPr>
        <p:spPr>
          <a:xfrm>
            <a:off x="24914632" y="17755448"/>
            <a:ext cx="4262244" cy="744499"/>
          </a:xfrm>
          <a:prstGeom prst="rect">
            <a:avLst/>
          </a:prstGeom>
        </p:spPr>
        <p:txBody>
          <a:bodyPr wrap="square" lIns="0" tIns="0" rIns="0" bIns="0" rtlCol="0" anchor="t">
            <a:spAutoFit/>
          </a:bodyPr>
          <a:lstStyle/>
          <a:p>
            <a:pPr algn="ctr">
              <a:lnSpc>
                <a:spcPts val="1920"/>
              </a:lnSpc>
            </a:pPr>
            <a:r>
              <a:rPr lang="en-US" sz="2200" dirty="0">
                <a:solidFill>
                  <a:srgbClr val="0C2340"/>
                </a:solidFill>
                <a:latin typeface="Calibri" panose="020F0502020204030204" pitchFamily="34" charset="0"/>
                <a:cs typeface="Calibri" panose="020F0502020204030204" pitchFamily="34" charset="0"/>
              </a:rPr>
              <a:t>64% of U.S. adults report experiencing at least 1 ACE before the age of 18 (Swedo et al., 2023)</a:t>
            </a:r>
          </a:p>
        </p:txBody>
      </p:sp>
      <p:sp>
        <p:nvSpPr>
          <p:cNvPr id="47" name="TextBox 47"/>
          <p:cNvSpPr txBox="1"/>
          <p:nvPr/>
        </p:nvSpPr>
        <p:spPr>
          <a:xfrm>
            <a:off x="30094398" y="13700975"/>
            <a:ext cx="5461076" cy="1225079"/>
          </a:xfrm>
          <a:prstGeom prst="rect">
            <a:avLst/>
          </a:prstGeom>
        </p:spPr>
        <p:txBody>
          <a:bodyPr wrap="square" lIns="0" tIns="0" rIns="0" bIns="0" rtlCol="0" anchor="t">
            <a:spAutoFit/>
          </a:bodyPr>
          <a:lstStyle/>
          <a:p>
            <a:pPr algn="ctr">
              <a:lnSpc>
                <a:spcPts val="1920"/>
              </a:lnSpc>
            </a:pPr>
            <a:r>
              <a:rPr lang="en-US" sz="2200" dirty="0">
                <a:solidFill>
                  <a:srgbClr val="0C2340"/>
                </a:solidFill>
                <a:latin typeface="Calibri" panose="020F0502020204030204" pitchFamily="34" charset="0"/>
                <a:cs typeface="Calibri" panose="020F0502020204030204" pitchFamily="34" charset="0"/>
              </a:rPr>
              <a:t>1 in 6 adults report experiencing 4 or more ACEs. Experiencing 4 or more ACEs increases risk of attempting suicide, have a shorter lifespan, suffer from alcoholism, and be considered a juvenile offender (CDC, 2025).</a:t>
            </a:r>
          </a:p>
        </p:txBody>
      </p:sp>
      <p:sp>
        <p:nvSpPr>
          <p:cNvPr id="72" name="AutoShape 72"/>
          <p:cNvSpPr/>
          <p:nvPr/>
        </p:nvSpPr>
        <p:spPr>
          <a:xfrm flipV="1">
            <a:off x="31102721" y="20363708"/>
            <a:ext cx="23813" cy="10329175"/>
          </a:xfrm>
          <a:prstGeom prst="line">
            <a:avLst/>
          </a:prstGeom>
          <a:ln w="47625" cap="rnd">
            <a:solidFill>
              <a:srgbClr val="0C2340"/>
            </a:solidFill>
            <a:prstDash val="solid"/>
            <a:headEnd type="none" w="sm" len="sm"/>
            <a:tailEnd type="none" w="sm" len="sm"/>
          </a:ln>
        </p:spPr>
        <p:txBody>
          <a:bodyPr/>
          <a:lstStyle/>
          <a:p>
            <a:endParaRPr lang="en-US"/>
          </a:p>
        </p:txBody>
      </p:sp>
      <p:pic>
        <p:nvPicPr>
          <p:cNvPr id="106" name="Picture 105">
            <a:extLst>
              <a:ext uri="{FF2B5EF4-FFF2-40B4-BE49-F238E27FC236}">
                <a16:creationId xmlns:a16="http://schemas.microsoft.com/office/drawing/2014/main" id="{9F0B3145-E705-16EB-D23E-CA85497BB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8657" y="1358642"/>
            <a:ext cx="7451205" cy="5930462"/>
          </a:xfrm>
          <a:prstGeom prst="rect">
            <a:avLst/>
          </a:prstGeom>
        </p:spPr>
      </p:pic>
      <p:pic>
        <p:nvPicPr>
          <p:cNvPr id="107" name="Picture 106" descr="A logo for a department of occupational therapy&#10;&#10;Description automatically generated">
            <a:extLst>
              <a:ext uri="{FF2B5EF4-FFF2-40B4-BE49-F238E27FC236}">
                <a16:creationId xmlns:a16="http://schemas.microsoft.com/office/drawing/2014/main" id="{94AE3AB0-F894-51EA-BC02-6F179A2F88BB}"/>
              </a:ext>
            </a:extLst>
          </p:cNvPr>
          <p:cNvPicPr>
            <a:picLocks noChangeAspect="1"/>
          </p:cNvPicPr>
          <p:nvPr/>
        </p:nvPicPr>
        <p:blipFill rotWithShape="1">
          <a:blip r:embed="rId4">
            <a:extLst>
              <a:ext uri="{28A0092B-C50C-407E-A947-70E740481C1C}">
                <a14:useLocalDpi xmlns:a14="http://schemas.microsoft.com/office/drawing/2010/main" val="0"/>
              </a:ext>
            </a:extLst>
          </a:blip>
          <a:srcRect l="3462" t="55105" r="3796" b="19501"/>
          <a:stretch/>
        </p:blipFill>
        <p:spPr>
          <a:xfrm>
            <a:off x="2177099" y="7463033"/>
            <a:ext cx="10974320" cy="3004915"/>
          </a:xfrm>
          <a:prstGeom prst="rect">
            <a:avLst/>
          </a:prstGeom>
        </p:spPr>
      </p:pic>
      <p:sp>
        <p:nvSpPr>
          <p:cNvPr id="105" name="TextBox 41">
            <a:extLst>
              <a:ext uri="{FF2B5EF4-FFF2-40B4-BE49-F238E27FC236}">
                <a16:creationId xmlns:a16="http://schemas.microsoft.com/office/drawing/2014/main" id="{ABEEB7FE-9623-B0C2-D33C-67CD2BE01B9C}"/>
              </a:ext>
            </a:extLst>
          </p:cNvPr>
          <p:cNvSpPr txBox="1"/>
          <p:nvPr/>
        </p:nvSpPr>
        <p:spPr>
          <a:xfrm>
            <a:off x="13693250" y="8890536"/>
            <a:ext cx="11892562" cy="1477328"/>
          </a:xfrm>
          <a:prstGeom prst="rect">
            <a:avLst/>
          </a:prstGeom>
        </p:spPr>
        <p:txBody>
          <a:bodyPr wrap="square" lIns="0" tIns="0" rIns="0" bIns="0" rtlCol="0" anchor="t">
            <a:spAutoFit/>
          </a:bodyPr>
          <a:lstStyle/>
          <a:p>
            <a:r>
              <a:rPr lang="en-US" sz="4800" b="1" spc="47" dirty="0">
                <a:solidFill>
                  <a:schemeClr val="tx2"/>
                </a:solidFill>
                <a:latin typeface="Frutiger LT Pro 87 XBlack Cn" panose="020B0602020204020204" pitchFamily="34" charset="77"/>
              </a:rPr>
              <a:t>Lulu (Lauren) Moretti OTD/S &amp; </a:t>
            </a:r>
          </a:p>
          <a:p>
            <a:r>
              <a:rPr lang="en-US" sz="4800" b="1" spc="47" dirty="0">
                <a:solidFill>
                  <a:schemeClr val="tx2"/>
                </a:solidFill>
                <a:latin typeface="Frutiger LT Pro 87 XBlack Cn" panose="020B0602020204020204" pitchFamily="34" charset="77"/>
              </a:rPr>
              <a:t>Leah Dunn EdD, OTR/L</a:t>
            </a:r>
          </a:p>
        </p:txBody>
      </p:sp>
      <p:sp>
        <p:nvSpPr>
          <p:cNvPr id="117" name="TextBox 47">
            <a:extLst>
              <a:ext uri="{FF2B5EF4-FFF2-40B4-BE49-F238E27FC236}">
                <a16:creationId xmlns:a16="http://schemas.microsoft.com/office/drawing/2014/main" id="{A129A1CC-AEE7-9171-1062-182839DB916C}"/>
              </a:ext>
            </a:extLst>
          </p:cNvPr>
          <p:cNvSpPr txBox="1"/>
          <p:nvPr/>
        </p:nvSpPr>
        <p:spPr>
          <a:xfrm>
            <a:off x="31563640" y="16764649"/>
            <a:ext cx="3991834" cy="988156"/>
          </a:xfrm>
          <a:prstGeom prst="rect">
            <a:avLst/>
          </a:prstGeom>
        </p:spPr>
        <p:txBody>
          <a:bodyPr wrap="square" lIns="0" tIns="0" rIns="0" bIns="0" rtlCol="0" anchor="t">
            <a:spAutoFit/>
          </a:bodyPr>
          <a:lstStyle/>
          <a:p>
            <a:pPr>
              <a:lnSpc>
                <a:spcPts val="1920"/>
              </a:lnSpc>
            </a:pPr>
            <a:r>
              <a:rPr lang="en-US" sz="2200" dirty="0">
                <a:solidFill>
                  <a:srgbClr val="0C2340"/>
                </a:solidFill>
                <a:latin typeface="Calibri" panose="020F0502020204030204" pitchFamily="34" charset="0"/>
                <a:cs typeface="Calibri" panose="020F0502020204030204" pitchFamily="34" charset="0"/>
              </a:rPr>
              <a:t>Average number of ACEs children at GLAD House experience (K.N., personal communication, Oct. 28, 2025)</a:t>
            </a:r>
          </a:p>
        </p:txBody>
      </p:sp>
      <p:sp>
        <p:nvSpPr>
          <p:cNvPr id="119" name="TextBox 76">
            <a:extLst>
              <a:ext uri="{FF2B5EF4-FFF2-40B4-BE49-F238E27FC236}">
                <a16:creationId xmlns:a16="http://schemas.microsoft.com/office/drawing/2014/main" id="{930C3E71-3E58-A012-B1D3-B6969F80EF49}"/>
              </a:ext>
            </a:extLst>
          </p:cNvPr>
          <p:cNvSpPr txBox="1"/>
          <p:nvPr/>
        </p:nvSpPr>
        <p:spPr>
          <a:xfrm>
            <a:off x="30177121" y="16981642"/>
            <a:ext cx="1619575" cy="1590820"/>
          </a:xfrm>
          <a:prstGeom prst="rect">
            <a:avLst/>
          </a:prstGeom>
        </p:spPr>
        <p:txBody>
          <a:bodyPr wrap="square" lIns="0" tIns="0" rIns="0" bIns="0" rtlCol="0" anchor="t">
            <a:spAutoFit/>
          </a:bodyPr>
          <a:lstStyle/>
          <a:p>
            <a:pPr>
              <a:lnSpc>
                <a:spcPts val="9519"/>
              </a:lnSpc>
            </a:pPr>
            <a:r>
              <a:rPr lang="en-US" sz="20000" b="1" spc="47" dirty="0">
                <a:solidFill>
                  <a:srgbClr val="005C9E"/>
                </a:solidFill>
                <a:latin typeface="Frutiger LT Pro 87 XBlack Cn" panose="020B0602020204020204" pitchFamily="34" charset="77"/>
              </a:rPr>
              <a:t>7</a:t>
            </a:r>
          </a:p>
        </p:txBody>
      </p:sp>
      <p:pic>
        <p:nvPicPr>
          <p:cNvPr id="121" name="Picture 120" descr="A poster of children holding flowers and a plant&#10;&#10;AI-generated content may be incorrect.">
            <a:extLst>
              <a:ext uri="{FF2B5EF4-FFF2-40B4-BE49-F238E27FC236}">
                <a16:creationId xmlns:a16="http://schemas.microsoft.com/office/drawing/2014/main" id="{460FBB84-CB3C-D9EA-D4E6-253B775812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91" y="10973599"/>
            <a:ext cx="14372882" cy="8023767"/>
          </a:xfrm>
          <a:prstGeom prst="rect">
            <a:avLst/>
          </a:prstGeom>
        </p:spPr>
      </p:pic>
      <p:pic>
        <p:nvPicPr>
          <p:cNvPr id="124" name="Picture 123" descr="A blue circle with yellow numbers and a white circle&#10;&#10;AI-generated content may be incorrect.">
            <a:extLst>
              <a:ext uri="{FF2B5EF4-FFF2-40B4-BE49-F238E27FC236}">
                <a16:creationId xmlns:a16="http://schemas.microsoft.com/office/drawing/2014/main" id="{BE3CD425-6903-99CD-4032-AFFC9B3C99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84606" y="12667156"/>
            <a:ext cx="4523825" cy="4614001"/>
          </a:xfrm>
          <a:prstGeom prst="rect">
            <a:avLst/>
          </a:prstGeom>
        </p:spPr>
      </p:pic>
      <p:pic>
        <p:nvPicPr>
          <p:cNvPr id="126" name="Picture 125" descr="A blue circle with yellow text and a number&#10;&#10;AI-generated content may be incorrect.">
            <a:extLst>
              <a:ext uri="{FF2B5EF4-FFF2-40B4-BE49-F238E27FC236}">
                <a16:creationId xmlns:a16="http://schemas.microsoft.com/office/drawing/2014/main" id="{761B1FB5-FCFD-5428-F7A6-4A3DA98345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06696" y="12770488"/>
            <a:ext cx="4678116" cy="4678116"/>
          </a:xfrm>
          <a:prstGeom prst="rect">
            <a:avLst/>
          </a:prstGeom>
        </p:spPr>
      </p:pic>
      <p:pic>
        <p:nvPicPr>
          <p:cNvPr id="128" name="Picture 127" descr="A couple of blue people&#10;&#10;AI-generated content may be incorrect.">
            <a:extLst>
              <a:ext uri="{FF2B5EF4-FFF2-40B4-BE49-F238E27FC236}">
                <a16:creationId xmlns:a16="http://schemas.microsoft.com/office/drawing/2014/main" id="{5F761EAF-A3B8-68BF-D8BD-335B0D36FB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29034" y="11693148"/>
            <a:ext cx="5333737" cy="1630521"/>
          </a:xfrm>
          <a:prstGeom prst="rect">
            <a:avLst/>
          </a:prstGeom>
        </p:spPr>
      </p:pic>
      <p:sp>
        <p:nvSpPr>
          <p:cNvPr id="129" name="Rounded Rectangle 128">
            <a:extLst>
              <a:ext uri="{FF2B5EF4-FFF2-40B4-BE49-F238E27FC236}">
                <a16:creationId xmlns:a16="http://schemas.microsoft.com/office/drawing/2014/main" id="{1151FF59-8942-041D-E6CA-366ED7A18A01}"/>
              </a:ext>
            </a:extLst>
          </p:cNvPr>
          <p:cNvSpPr/>
          <p:nvPr/>
        </p:nvSpPr>
        <p:spPr>
          <a:xfrm>
            <a:off x="28683390" y="3193513"/>
            <a:ext cx="13558761" cy="6929237"/>
          </a:xfrm>
          <a:prstGeom prst="roundRect">
            <a:avLst/>
          </a:prstGeom>
          <a:solidFill>
            <a:srgbClr val="93D1F6"/>
          </a:solidFill>
          <a:ln w="50800">
            <a:solidFill>
              <a:srgbClr val="F6BD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B06A97CF-B462-D4B6-1BB3-115240CB1A91}"/>
              </a:ext>
            </a:extLst>
          </p:cNvPr>
          <p:cNvSpPr txBox="1"/>
          <p:nvPr/>
        </p:nvSpPr>
        <p:spPr>
          <a:xfrm>
            <a:off x="29176876" y="4085002"/>
            <a:ext cx="12537225" cy="5509200"/>
          </a:xfrm>
          <a:prstGeom prst="rect">
            <a:avLst/>
          </a:prstGeom>
          <a:noFill/>
        </p:spPr>
        <p:txBody>
          <a:bodyPr wrap="square" rtlCol="0">
            <a:spAutoFit/>
          </a:bodyPr>
          <a:lstStyle/>
          <a:p>
            <a:pPr marL="571500" indent="-571500">
              <a:buFont typeface="Arial" panose="020B0604020202020204" pitchFamily="34" charset="0"/>
              <a:buChar char="•"/>
            </a:pPr>
            <a:r>
              <a:rPr lang="en-US" sz="4400" dirty="0"/>
              <a:t>Share effective, evidence-based self-regulation programs or curriculums</a:t>
            </a:r>
          </a:p>
          <a:p>
            <a:pPr marL="571500" indent="-571500">
              <a:buFont typeface="Arial" panose="020B0604020202020204" pitchFamily="34" charset="0"/>
              <a:buChar char="•"/>
            </a:pPr>
            <a:r>
              <a:rPr lang="en-US" sz="4400" dirty="0"/>
              <a:t>Unify language utilized  between GLAD House and other professions involved within the child’s care team</a:t>
            </a:r>
          </a:p>
          <a:p>
            <a:pPr marL="571500" indent="-571500">
              <a:buFont typeface="Arial" panose="020B0604020202020204" pitchFamily="34" charset="0"/>
              <a:buChar char="•"/>
            </a:pPr>
            <a:r>
              <a:rPr lang="en-US" sz="4400" dirty="0"/>
              <a:t>Increase understanding of each professionals’ role within the care team</a:t>
            </a:r>
          </a:p>
          <a:p>
            <a:pPr marL="571500" indent="-571500">
              <a:buFont typeface="Arial" panose="020B0604020202020204" pitchFamily="34" charset="0"/>
              <a:buChar char="•"/>
            </a:pPr>
            <a:r>
              <a:rPr lang="en-US" sz="4400" dirty="0"/>
              <a:t>Provide glossary of resources</a:t>
            </a:r>
          </a:p>
        </p:txBody>
      </p:sp>
      <p:pic>
        <p:nvPicPr>
          <p:cNvPr id="154" name="Picture 153" descr="A pie chart with different colored circles&#10;&#10;AI-generated content may be incorrect.">
            <a:extLst>
              <a:ext uri="{FF2B5EF4-FFF2-40B4-BE49-F238E27FC236}">
                <a16:creationId xmlns:a16="http://schemas.microsoft.com/office/drawing/2014/main" id="{E63C54E8-4570-A8CD-E4D4-F490D4054B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24123" y="24501560"/>
            <a:ext cx="9663071" cy="6159914"/>
          </a:xfrm>
          <a:prstGeom prst="rect">
            <a:avLst/>
          </a:prstGeom>
        </p:spPr>
      </p:pic>
      <p:sp>
        <p:nvSpPr>
          <p:cNvPr id="155" name="TextBox 40">
            <a:extLst>
              <a:ext uri="{FF2B5EF4-FFF2-40B4-BE49-F238E27FC236}">
                <a16:creationId xmlns:a16="http://schemas.microsoft.com/office/drawing/2014/main" id="{04492D78-3260-2CAB-433A-4C292FD0367C}"/>
              </a:ext>
            </a:extLst>
          </p:cNvPr>
          <p:cNvSpPr txBox="1"/>
          <p:nvPr/>
        </p:nvSpPr>
        <p:spPr>
          <a:xfrm>
            <a:off x="12337451" y="22025210"/>
            <a:ext cx="8464777" cy="2287678"/>
          </a:xfrm>
          <a:prstGeom prst="rect">
            <a:avLst/>
          </a:prstGeom>
        </p:spPr>
        <p:txBody>
          <a:bodyPr wrap="square" lIns="0" tIns="0" rIns="0" bIns="0" rtlCol="0" anchor="t">
            <a:spAutoFit/>
          </a:bodyPr>
          <a:lstStyle/>
          <a:p>
            <a:pPr algn="ctr">
              <a:lnSpc>
                <a:spcPts val="3584"/>
              </a:lnSpc>
            </a:pPr>
            <a:r>
              <a:rPr lang="en-US" sz="3200" dirty="0">
                <a:solidFill>
                  <a:srgbClr val="0C2340"/>
                </a:solidFill>
                <a:latin typeface="Calibri" panose="020F0502020204030204" pitchFamily="34" charset="0"/>
                <a:cs typeface="Calibri" panose="020F0502020204030204" pitchFamily="34" charset="0"/>
              </a:rPr>
              <a:t>Included participants had the following educational backgrounds: </a:t>
            </a:r>
          </a:p>
          <a:p>
            <a:pPr algn="ctr">
              <a:lnSpc>
                <a:spcPts val="3584"/>
              </a:lnSpc>
            </a:pPr>
            <a:r>
              <a:rPr lang="en-US" sz="3200" dirty="0">
                <a:solidFill>
                  <a:srgbClr val="0C2340"/>
                </a:solidFill>
                <a:latin typeface="Calibri" panose="020F0502020204030204" pitchFamily="34" charset="0"/>
                <a:cs typeface="Calibri" panose="020F0502020204030204" pitchFamily="34" charset="0"/>
              </a:rPr>
              <a:t>3 psychology/clinical counseling, 2 social work, 2 education, 2 occupational therapists, and 1 child life specialist </a:t>
            </a:r>
          </a:p>
        </p:txBody>
      </p:sp>
      <p:sp>
        <p:nvSpPr>
          <p:cNvPr id="160" name="Rectangle 4">
            <a:extLst>
              <a:ext uri="{FF2B5EF4-FFF2-40B4-BE49-F238E27FC236}">
                <a16:creationId xmlns:a16="http://schemas.microsoft.com/office/drawing/2014/main" id="{D4766B10-7C06-263F-C464-5031C9F04304}"/>
              </a:ext>
            </a:extLst>
          </p:cNvPr>
          <p:cNvSpPr>
            <a:spLocks noChangeArrowheads="1"/>
          </p:cNvSpPr>
          <p:nvPr/>
        </p:nvSpPr>
        <p:spPr bwMode="auto">
          <a:xfrm>
            <a:off x="31317330" y="21883464"/>
            <a:ext cx="11001582"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OT education would benefit from more applied training and supervised practice in self-regulation interventions.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Providing ongoing training in schools, mental health programs, and community settings can improve consistency and shared language.</a:t>
            </a:r>
          </a:p>
          <a:p>
            <a:pPr lvl="1" eaLnBrk="0" fontAlgn="base" hangingPunct="0">
              <a:spcBef>
                <a:spcPct val="0"/>
              </a:spcBef>
              <a:spcAft>
                <a:spcPct val="0"/>
              </a:spcAft>
              <a:buFontTx/>
              <a:buChar char="•"/>
            </a:pPr>
            <a:r>
              <a:rPr kumimoji="0" lang="en-US" altLang="en-US" sz="2800" b="0" i="0" u="none" strike="noStrike" cap="none" normalizeH="0" baseline="0" dirty="0">
                <a:ln>
                  <a:noFill/>
                </a:ln>
                <a:solidFill>
                  <a:schemeClr val="tx1"/>
                </a:solidFill>
                <a:effectLst/>
                <a:latin typeface="Arial" panose="020B0604020202020204" pitchFamily="34" charset="0"/>
              </a:rPr>
              <a:t>OT should remain central in interdisciplinary discussions on self-regulation and sensory processing</a:t>
            </a:r>
          </a:p>
          <a:p>
            <a:pPr lvl="1" eaLnBrk="0" fontAlgn="base" hangingPunct="0">
              <a:spcBef>
                <a:spcPct val="0"/>
              </a:spcBef>
              <a:spcAft>
                <a:spcPct val="0"/>
              </a:spcAft>
              <a:buFontTx/>
              <a:buChar char="•"/>
            </a:pPr>
            <a:r>
              <a:rPr lang="en-US" altLang="en-US" sz="2800" dirty="0">
                <a:latin typeface="Arial" panose="020B0604020202020204" pitchFamily="34" charset="0"/>
              </a:rPr>
              <a:t>Pediatric OTs can strengthen team understanding by teaching accessible models</a:t>
            </a:r>
          </a:p>
          <a:p>
            <a:pPr lvl="1" eaLnBrk="0" fontAlgn="base" hangingPunct="0">
              <a:spcBef>
                <a:spcPct val="0"/>
              </a:spcBef>
              <a:spcAft>
                <a:spcPct val="0"/>
              </a:spcAf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Advocacy is needed to expand reimbursement for sensory-informed interventions and ensure OT representation on interdisciplinary teams.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Policies promoting trauma- and sensory-informed environments will further support evidence-based, collaborative care for children.</a:t>
            </a:r>
          </a:p>
        </p:txBody>
      </p:sp>
      <p:sp>
        <p:nvSpPr>
          <p:cNvPr id="161" name="Rounded Rectangle 160">
            <a:extLst>
              <a:ext uri="{FF2B5EF4-FFF2-40B4-BE49-F238E27FC236}">
                <a16:creationId xmlns:a16="http://schemas.microsoft.com/office/drawing/2014/main" id="{79E10665-9F4C-558D-8E85-CC8FA7C60EF2}"/>
              </a:ext>
            </a:extLst>
          </p:cNvPr>
          <p:cNvSpPr/>
          <p:nvPr/>
        </p:nvSpPr>
        <p:spPr>
          <a:xfrm>
            <a:off x="35108325" y="29397391"/>
            <a:ext cx="5558647" cy="3168781"/>
          </a:xfrm>
          <a:prstGeom prst="roundRect">
            <a:avLst/>
          </a:prstGeom>
          <a:solidFill>
            <a:srgbClr val="005C9E"/>
          </a:solidFill>
          <a:ln>
            <a:solidFill>
              <a:srgbClr val="F6BD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5C9E"/>
              </a:solidFill>
            </a:endParaRPr>
          </a:p>
        </p:txBody>
      </p:sp>
      <p:grpSp>
        <p:nvGrpSpPr>
          <p:cNvPr id="101" name="Group 101"/>
          <p:cNvGrpSpPr/>
          <p:nvPr/>
        </p:nvGrpSpPr>
        <p:grpSpPr>
          <a:xfrm>
            <a:off x="37839043" y="29681797"/>
            <a:ext cx="2590897" cy="2599968"/>
            <a:chOff x="0" y="0"/>
            <a:chExt cx="802667" cy="812800"/>
          </a:xfrm>
          <a:solidFill>
            <a:srgbClr val="F6BD2D"/>
          </a:solidFill>
        </p:grpSpPr>
        <p:sp>
          <p:nvSpPr>
            <p:cNvPr id="102" name="Freeform 102"/>
            <p:cNvSpPr/>
            <p:nvPr/>
          </p:nvSpPr>
          <p:spPr>
            <a:xfrm>
              <a:off x="0" y="0"/>
              <a:ext cx="802667" cy="812800"/>
            </a:xfrm>
            <a:custGeom>
              <a:avLst/>
              <a:gdLst/>
              <a:ahLst/>
              <a:cxnLst/>
              <a:rect l="l" t="t" r="r" b="b"/>
              <a:pathLst>
                <a:path w="802667" h="812800">
                  <a:moveTo>
                    <a:pt x="0" y="0"/>
                  </a:moveTo>
                  <a:lnTo>
                    <a:pt x="802667" y="0"/>
                  </a:lnTo>
                  <a:lnTo>
                    <a:pt x="802667" y="812800"/>
                  </a:lnTo>
                  <a:lnTo>
                    <a:pt x="0" y="812800"/>
                  </a:lnTo>
                  <a:lnTo>
                    <a:pt x="0" y="0"/>
                  </a:lnTo>
                </a:path>
              </a:pathLst>
            </a:custGeom>
            <a:grpFill/>
            <a:ln w="38100">
              <a:solidFill>
                <a:srgbClr val="9EA2A2"/>
              </a:solidFill>
            </a:ln>
          </p:spPr>
          <p:txBody>
            <a:bodyPr/>
            <a:lstStyle/>
            <a:p>
              <a:endParaRPr lang="en-US"/>
            </a:p>
          </p:txBody>
        </p:sp>
        <p:sp>
          <p:nvSpPr>
            <p:cNvPr id="103" name="TextBox 103"/>
            <p:cNvSpPr txBox="1"/>
            <p:nvPr/>
          </p:nvSpPr>
          <p:spPr>
            <a:xfrm>
              <a:off x="0" y="0"/>
              <a:ext cx="812800" cy="812800"/>
            </a:xfrm>
            <a:prstGeom prst="rect">
              <a:avLst/>
            </a:prstGeom>
            <a:grpFill/>
          </p:spPr>
          <p:txBody>
            <a:bodyPr lIns="50800" tIns="50800" rIns="50800" bIns="50800" rtlCol="0" anchor="ctr"/>
            <a:lstStyle/>
            <a:p>
              <a:pPr algn="ctr">
                <a:lnSpc>
                  <a:spcPts val="8361"/>
                </a:lnSpc>
              </a:pPr>
              <a:endParaRPr/>
            </a:p>
          </p:txBody>
        </p:sp>
      </p:grpSp>
      <p:sp>
        <p:nvSpPr>
          <p:cNvPr id="163" name="TextBox 162">
            <a:extLst>
              <a:ext uri="{FF2B5EF4-FFF2-40B4-BE49-F238E27FC236}">
                <a16:creationId xmlns:a16="http://schemas.microsoft.com/office/drawing/2014/main" id="{7C3B2BF2-75B7-583C-180B-0DF69577632D}"/>
              </a:ext>
            </a:extLst>
          </p:cNvPr>
          <p:cNvSpPr txBox="1"/>
          <p:nvPr/>
        </p:nvSpPr>
        <p:spPr>
          <a:xfrm>
            <a:off x="35182731" y="30280877"/>
            <a:ext cx="2623604" cy="1323439"/>
          </a:xfrm>
          <a:prstGeom prst="rect">
            <a:avLst/>
          </a:prstGeom>
          <a:noFill/>
        </p:spPr>
        <p:txBody>
          <a:bodyPr wrap="square" rtlCol="0">
            <a:spAutoFit/>
          </a:bodyPr>
          <a:lstStyle/>
          <a:p>
            <a:pPr algn="ctr"/>
            <a:r>
              <a:rPr lang="en-US" sz="4000" b="1" dirty="0">
                <a:solidFill>
                  <a:srgbClr val="F6BD2D"/>
                </a:solidFill>
              </a:rPr>
              <a:t>Scan for references</a:t>
            </a:r>
          </a:p>
        </p:txBody>
      </p:sp>
      <p:pic>
        <p:nvPicPr>
          <p:cNvPr id="171" name="Picture 170" descr="A qr code with a black border&#10;&#10;AI-generated content may be incorrect.">
            <a:extLst>
              <a:ext uri="{FF2B5EF4-FFF2-40B4-BE49-F238E27FC236}">
                <a16:creationId xmlns:a16="http://schemas.microsoft.com/office/drawing/2014/main" id="{58A1C4D7-F83A-884F-67A8-3F320C07118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045688" y="29871310"/>
            <a:ext cx="2210314" cy="2220941"/>
          </a:xfrm>
          <a:prstGeom prst="rect">
            <a:avLst/>
          </a:prstGeom>
        </p:spPr>
      </p:pic>
      <p:sp>
        <p:nvSpPr>
          <p:cNvPr id="173" name="Rounded Rectangle 172">
            <a:extLst>
              <a:ext uri="{FF2B5EF4-FFF2-40B4-BE49-F238E27FC236}">
                <a16:creationId xmlns:a16="http://schemas.microsoft.com/office/drawing/2014/main" id="{85041C7E-CB3E-6D1E-2A31-F769591140D4}"/>
              </a:ext>
            </a:extLst>
          </p:cNvPr>
          <p:cNvSpPr/>
          <p:nvPr/>
        </p:nvSpPr>
        <p:spPr>
          <a:xfrm>
            <a:off x="31639152" y="19505230"/>
            <a:ext cx="10221242" cy="2162486"/>
          </a:xfrm>
          <a:prstGeom prst="roundRect">
            <a:avLst/>
          </a:prstGeom>
          <a:solidFill>
            <a:srgbClr val="005C9E"/>
          </a:solidFill>
          <a:ln>
            <a:solidFill>
              <a:srgbClr val="F6BD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5C9E"/>
              </a:solidFill>
            </a:endParaRPr>
          </a:p>
        </p:txBody>
      </p:sp>
      <p:sp>
        <p:nvSpPr>
          <p:cNvPr id="49" name="TextBox 49"/>
          <p:cNvSpPr txBox="1"/>
          <p:nvPr/>
        </p:nvSpPr>
        <p:spPr>
          <a:xfrm>
            <a:off x="31281957" y="19455447"/>
            <a:ext cx="10578437" cy="1116844"/>
          </a:xfrm>
          <a:prstGeom prst="rect">
            <a:avLst/>
          </a:prstGeom>
        </p:spPr>
        <p:txBody>
          <a:bodyPr wrap="square" lIns="0" tIns="0" rIns="0" bIns="0" rtlCol="0" anchor="t">
            <a:spAutoFit/>
          </a:bodyPr>
          <a:lstStyle/>
          <a:p>
            <a:pPr algn="ctr">
              <a:lnSpc>
                <a:spcPts val="9519"/>
              </a:lnSpc>
            </a:pPr>
            <a:r>
              <a:rPr lang="en-US" sz="6000" b="1" spc="47" dirty="0">
                <a:solidFill>
                  <a:srgbClr val="F6BD2D"/>
                </a:solidFill>
                <a:latin typeface="Frutiger LT Pro 87 XBlack Cn" panose="020B0602020204020204" pitchFamily="34" charset="77"/>
              </a:rPr>
              <a:t>IMPLICATIONS FOR OT &amp;</a:t>
            </a:r>
          </a:p>
        </p:txBody>
      </p:sp>
      <p:sp>
        <p:nvSpPr>
          <p:cNvPr id="174" name="Rounded Rectangle 173">
            <a:extLst>
              <a:ext uri="{FF2B5EF4-FFF2-40B4-BE49-F238E27FC236}">
                <a16:creationId xmlns:a16="http://schemas.microsoft.com/office/drawing/2014/main" id="{D9B6D49C-C7E4-8A91-A0AA-B42786703AB2}"/>
              </a:ext>
            </a:extLst>
          </p:cNvPr>
          <p:cNvSpPr/>
          <p:nvPr/>
        </p:nvSpPr>
        <p:spPr>
          <a:xfrm>
            <a:off x="11656439" y="19602828"/>
            <a:ext cx="9798437" cy="2025467"/>
          </a:xfrm>
          <a:prstGeom prst="roundRect">
            <a:avLst/>
          </a:prstGeom>
          <a:solidFill>
            <a:srgbClr val="005C9E"/>
          </a:solidFill>
          <a:ln>
            <a:solidFill>
              <a:srgbClr val="F6BD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5C9E"/>
              </a:solidFill>
            </a:endParaRPr>
          </a:p>
        </p:txBody>
      </p:sp>
      <p:sp>
        <p:nvSpPr>
          <p:cNvPr id="175" name="TextBox 39">
            <a:extLst>
              <a:ext uri="{FF2B5EF4-FFF2-40B4-BE49-F238E27FC236}">
                <a16:creationId xmlns:a16="http://schemas.microsoft.com/office/drawing/2014/main" id="{96EDC318-4792-6172-8640-9D8FF1506AA2}"/>
              </a:ext>
            </a:extLst>
          </p:cNvPr>
          <p:cNvSpPr txBox="1"/>
          <p:nvPr/>
        </p:nvSpPr>
        <p:spPr>
          <a:xfrm>
            <a:off x="11609531" y="19569448"/>
            <a:ext cx="9798437" cy="1116844"/>
          </a:xfrm>
          <a:prstGeom prst="rect">
            <a:avLst/>
          </a:prstGeom>
        </p:spPr>
        <p:txBody>
          <a:bodyPr wrap="square" lIns="0" tIns="0" rIns="0" bIns="0" rtlCol="0" anchor="t">
            <a:spAutoFit/>
          </a:bodyPr>
          <a:lstStyle/>
          <a:p>
            <a:pPr algn="ctr">
              <a:lnSpc>
                <a:spcPts val="9519"/>
              </a:lnSpc>
            </a:pPr>
            <a:r>
              <a:rPr lang="en-US" sz="6000" b="1" spc="47" dirty="0">
                <a:solidFill>
                  <a:srgbClr val="F6BD2D"/>
                </a:solidFill>
                <a:latin typeface="Frutiger LT Pro 87 XBlack Cn" panose="020B0602020204020204" pitchFamily="34" charset="77"/>
              </a:rPr>
              <a:t>BACKGROUND OF INCLUDED</a:t>
            </a:r>
          </a:p>
        </p:txBody>
      </p:sp>
      <p:sp>
        <p:nvSpPr>
          <p:cNvPr id="176" name="TextBox 39">
            <a:extLst>
              <a:ext uri="{FF2B5EF4-FFF2-40B4-BE49-F238E27FC236}">
                <a16:creationId xmlns:a16="http://schemas.microsoft.com/office/drawing/2014/main" id="{3EF5BCEA-C8AE-7807-BB57-C44D0A4B4867}"/>
              </a:ext>
            </a:extLst>
          </p:cNvPr>
          <p:cNvSpPr txBox="1"/>
          <p:nvPr/>
        </p:nvSpPr>
        <p:spPr>
          <a:xfrm>
            <a:off x="11609823" y="20363708"/>
            <a:ext cx="9060537" cy="1116844"/>
          </a:xfrm>
          <a:prstGeom prst="rect">
            <a:avLst/>
          </a:prstGeom>
        </p:spPr>
        <p:txBody>
          <a:bodyPr wrap="square" lIns="0" tIns="0" rIns="0" bIns="0" rtlCol="0" anchor="t">
            <a:spAutoFit/>
          </a:bodyPr>
          <a:lstStyle/>
          <a:p>
            <a:pPr algn="ctr">
              <a:lnSpc>
                <a:spcPts val="9519"/>
              </a:lnSpc>
            </a:pPr>
            <a:r>
              <a:rPr lang="en-US" sz="6000" b="1" spc="47" dirty="0">
                <a:solidFill>
                  <a:srgbClr val="F6BD2D"/>
                </a:solidFill>
                <a:latin typeface="Frutiger LT Pro 87 XBlack Cn" panose="020B0602020204020204" pitchFamily="34" charset="77"/>
              </a:rPr>
              <a:t>PARTICIPANTS</a:t>
            </a:r>
          </a:p>
        </p:txBody>
      </p:sp>
      <p:sp>
        <p:nvSpPr>
          <p:cNvPr id="3" name="AutoShape 5">
            <a:extLst>
              <a:ext uri="{FF2B5EF4-FFF2-40B4-BE49-F238E27FC236}">
                <a16:creationId xmlns:a16="http://schemas.microsoft.com/office/drawing/2014/main" id="{AC262C6F-9922-895D-70E0-CCB1246ECC42}"/>
              </a:ext>
            </a:extLst>
          </p:cNvPr>
          <p:cNvSpPr/>
          <p:nvPr/>
        </p:nvSpPr>
        <p:spPr>
          <a:xfrm flipV="1">
            <a:off x="11287864" y="20266876"/>
            <a:ext cx="23813" cy="10329175"/>
          </a:xfrm>
          <a:prstGeom prst="line">
            <a:avLst/>
          </a:prstGeom>
          <a:ln w="47625" cap="rnd">
            <a:solidFill>
              <a:srgbClr val="0C2340"/>
            </a:solidFill>
            <a:prstDash val="solid"/>
            <a:headEnd type="none" w="sm" len="sm"/>
            <a:tailEnd type="none" w="sm" len="sm"/>
          </a:ln>
        </p:spPr>
        <p:txBody>
          <a:bodyPr/>
          <a:lstStyle/>
          <a:p>
            <a:endParaRPr lang="en-US"/>
          </a:p>
        </p:txBody>
      </p:sp>
      <p:sp>
        <p:nvSpPr>
          <p:cNvPr id="7" name="Rounded Rectangle 6">
            <a:extLst>
              <a:ext uri="{FF2B5EF4-FFF2-40B4-BE49-F238E27FC236}">
                <a16:creationId xmlns:a16="http://schemas.microsoft.com/office/drawing/2014/main" id="{90101543-CC26-C48D-5BCA-11D3C3F6B9F9}"/>
              </a:ext>
            </a:extLst>
          </p:cNvPr>
          <p:cNvSpPr/>
          <p:nvPr/>
        </p:nvSpPr>
        <p:spPr>
          <a:xfrm>
            <a:off x="716926" y="19349293"/>
            <a:ext cx="10054923" cy="2162486"/>
          </a:xfrm>
          <a:prstGeom prst="roundRect">
            <a:avLst/>
          </a:prstGeom>
          <a:solidFill>
            <a:srgbClr val="005C9E"/>
          </a:solidFill>
          <a:ln>
            <a:solidFill>
              <a:srgbClr val="F6BD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5C9E"/>
              </a:solidFill>
            </a:endParaRPr>
          </a:p>
        </p:txBody>
      </p:sp>
      <p:sp>
        <p:nvSpPr>
          <p:cNvPr id="10" name="TextBox 39">
            <a:extLst>
              <a:ext uri="{FF2B5EF4-FFF2-40B4-BE49-F238E27FC236}">
                <a16:creationId xmlns:a16="http://schemas.microsoft.com/office/drawing/2014/main" id="{34A5CABA-6446-3B1B-3D09-D22A59A30DD7}"/>
              </a:ext>
            </a:extLst>
          </p:cNvPr>
          <p:cNvSpPr txBox="1"/>
          <p:nvPr/>
        </p:nvSpPr>
        <p:spPr>
          <a:xfrm>
            <a:off x="1201553" y="19737423"/>
            <a:ext cx="9060537" cy="1116844"/>
          </a:xfrm>
          <a:prstGeom prst="rect">
            <a:avLst/>
          </a:prstGeom>
        </p:spPr>
        <p:txBody>
          <a:bodyPr wrap="square" lIns="0" tIns="0" rIns="0" bIns="0" rtlCol="0" anchor="t">
            <a:spAutoFit/>
          </a:bodyPr>
          <a:lstStyle/>
          <a:p>
            <a:pPr algn="ctr">
              <a:lnSpc>
                <a:spcPts val="9519"/>
              </a:lnSpc>
            </a:pPr>
            <a:r>
              <a:rPr lang="en-US" sz="6000" b="1" spc="47" dirty="0">
                <a:solidFill>
                  <a:srgbClr val="F6BD2D"/>
                </a:solidFill>
                <a:latin typeface="Frutiger LT Pro 87 XBlack Cn" panose="020B0602020204020204" pitchFamily="34" charset="77"/>
              </a:rPr>
              <a:t>METHODOLOGY</a:t>
            </a:r>
          </a:p>
        </p:txBody>
      </p:sp>
      <p:sp>
        <p:nvSpPr>
          <p:cNvPr id="12" name="Rounded Rectangle 11">
            <a:extLst>
              <a:ext uri="{FF2B5EF4-FFF2-40B4-BE49-F238E27FC236}">
                <a16:creationId xmlns:a16="http://schemas.microsoft.com/office/drawing/2014/main" id="{C6F5D86B-41EC-1956-CAF2-063FCC7D3A9B}"/>
              </a:ext>
            </a:extLst>
          </p:cNvPr>
          <p:cNvSpPr/>
          <p:nvPr/>
        </p:nvSpPr>
        <p:spPr>
          <a:xfrm>
            <a:off x="729289" y="22021184"/>
            <a:ext cx="2759885" cy="1738259"/>
          </a:xfrm>
          <a:prstGeom prst="roundRect">
            <a:avLst/>
          </a:prstGeom>
          <a:solidFill>
            <a:srgbClr val="93D1F6"/>
          </a:solidFill>
          <a:ln>
            <a:solidFill>
              <a:srgbClr val="F6BD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5C9E"/>
                </a:solidFill>
              </a:rPr>
              <a:t>DESIGN</a:t>
            </a:r>
          </a:p>
        </p:txBody>
      </p:sp>
      <p:sp>
        <p:nvSpPr>
          <p:cNvPr id="13" name="Rounded Rectangle 12">
            <a:extLst>
              <a:ext uri="{FF2B5EF4-FFF2-40B4-BE49-F238E27FC236}">
                <a16:creationId xmlns:a16="http://schemas.microsoft.com/office/drawing/2014/main" id="{77B4692F-6472-E29E-4393-C5AC9931FBB7}"/>
              </a:ext>
            </a:extLst>
          </p:cNvPr>
          <p:cNvSpPr/>
          <p:nvPr/>
        </p:nvSpPr>
        <p:spPr>
          <a:xfrm>
            <a:off x="726070" y="24384813"/>
            <a:ext cx="2759885" cy="1738259"/>
          </a:xfrm>
          <a:prstGeom prst="roundRect">
            <a:avLst/>
          </a:prstGeom>
          <a:solidFill>
            <a:srgbClr val="93D1F6"/>
          </a:solidFill>
          <a:ln>
            <a:solidFill>
              <a:srgbClr val="F6BD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005C9E"/>
                </a:solidFill>
              </a:rPr>
              <a:t>RECRUITMENT</a:t>
            </a:r>
          </a:p>
        </p:txBody>
      </p:sp>
      <p:sp>
        <p:nvSpPr>
          <p:cNvPr id="14" name="TextBox 13">
            <a:extLst>
              <a:ext uri="{FF2B5EF4-FFF2-40B4-BE49-F238E27FC236}">
                <a16:creationId xmlns:a16="http://schemas.microsoft.com/office/drawing/2014/main" id="{FD274239-CF32-D6D8-83A4-144922B8DDE4}"/>
              </a:ext>
            </a:extLst>
          </p:cNvPr>
          <p:cNvSpPr txBox="1"/>
          <p:nvPr/>
        </p:nvSpPr>
        <p:spPr>
          <a:xfrm>
            <a:off x="3717738" y="21736151"/>
            <a:ext cx="7149772" cy="2308324"/>
          </a:xfrm>
          <a:prstGeom prst="rect">
            <a:avLst/>
          </a:prstGeom>
          <a:noFill/>
        </p:spPr>
        <p:txBody>
          <a:bodyPr wrap="square" rtlCol="0">
            <a:spAutoFit/>
          </a:bodyPr>
          <a:lstStyle/>
          <a:p>
            <a:r>
              <a:rPr lang="en-US" sz="2400" dirty="0"/>
              <a:t>Semi-structured recorded and transcribed individual interviews exploring participants’ knowledge of GLAD House, self-regulation strategies, roles in children’s lives, and information needs. Open-coding of transcripts used to find themes and inform creation of educational module.</a:t>
            </a:r>
          </a:p>
        </p:txBody>
      </p:sp>
      <p:sp>
        <p:nvSpPr>
          <p:cNvPr id="15" name="TextBox 14">
            <a:extLst>
              <a:ext uri="{FF2B5EF4-FFF2-40B4-BE49-F238E27FC236}">
                <a16:creationId xmlns:a16="http://schemas.microsoft.com/office/drawing/2014/main" id="{403291D3-5A27-81DA-6B2D-9878625B9576}"/>
              </a:ext>
            </a:extLst>
          </p:cNvPr>
          <p:cNvSpPr txBox="1"/>
          <p:nvPr/>
        </p:nvSpPr>
        <p:spPr>
          <a:xfrm>
            <a:off x="3701304" y="24099781"/>
            <a:ext cx="7399920" cy="2308324"/>
          </a:xfrm>
          <a:prstGeom prst="rect">
            <a:avLst/>
          </a:prstGeom>
          <a:noFill/>
        </p:spPr>
        <p:txBody>
          <a:bodyPr wrap="square" rtlCol="0">
            <a:spAutoFit/>
          </a:bodyPr>
          <a:lstStyle/>
          <a:p>
            <a:r>
              <a:rPr lang="en-US" sz="2400" dirty="0"/>
              <a:t>GLAD House provided a list of professionals and community partners with listed emails. Additionally, Xavier University’s OTD professors utilized their resources to share information about the Capstone project with link to scheduling an interview being included in the initial recruitment email. </a:t>
            </a:r>
          </a:p>
        </p:txBody>
      </p:sp>
      <p:sp>
        <p:nvSpPr>
          <p:cNvPr id="16" name="Rounded Rectangle 15">
            <a:extLst>
              <a:ext uri="{FF2B5EF4-FFF2-40B4-BE49-F238E27FC236}">
                <a16:creationId xmlns:a16="http://schemas.microsoft.com/office/drawing/2014/main" id="{FEEA26FE-4E58-B9DC-D966-B6463023BA22}"/>
              </a:ext>
            </a:extLst>
          </p:cNvPr>
          <p:cNvSpPr/>
          <p:nvPr/>
        </p:nvSpPr>
        <p:spPr>
          <a:xfrm>
            <a:off x="3783768" y="26785877"/>
            <a:ext cx="3981579" cy="790708"/>
          </a:xfrm>
          <a:prstGeom prst="roundRect">
            <a:avLst/>
          </a:prstGeom>
          <a:solidFill>
            <a:srgbClr val="005C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dirty="0">
                <a:solidFill>
                  <a:srgbClr val="F6BD2D"/>
                </a:solidFill>
              </a:rPr>
              <a:t>PARTICIPANTS</a:t>
            </a:r>
          </a:p>
        </p:txBody>
      </p:sp>
      <p:sp>
        <p:nvSpPr>
          <p:cNvPr id="17" name="Rounded Rectangle 16">
            <a:extLst>
              <a:ext uri="{FF2B5EF4-FFF2-40B4-BE49-F238E27FC236}">
                <a16:creationId xmlns:a16="http://schemas.microsoft.com/office/drawing/2014/main" id="{B69EAE01-D490-CDF9-9241-ECA3F574F652}"/>
              </a:ext>
            </a:extLst>
          </p:cNvPr>
          <p:cNvSpPr/>
          <p:nvPr/>
        </p:nvSpPr>
        <p:spPr>
          <a:xfrm>
            <a:off x="716926" y="27986038"/>
            <a:ext cx="2510354" cy="1293722"/>
          </a:xfrm>
          <a:prstGeom prst="roundRect">
            <a:avLst/>
          </a:prstGeom>
          <a:solidFill>
            <a:srgbClr val="93D1F6"/>
          </a:solidFill>
          <a:ln>
            <a:solidFill>
              <a:srgbClr val="F6BD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5C9E"/>
                </a:solidFill>
              </a:rPr>
              <a:t>INITIAL RECRUITMENT SENT TO  97 PROVIDERS</a:t>
            </a:r>
          </a:p>
        </p:txBody>
      </p:sp>
      <p:sp>
        <p:nvSpPr>
          <p:cNvPr id="18" name="Rounded Rectangle 17">
            <a:extLst>
              <a:ext uri="{FF2B5EF4-FFF2-40B4-BE49-F238E27FC236}">
                <a16:creationId xmlns:a16="http://schemas.microsoft.com/office/drawing/2014/main" id="{2E9C2022-8B2A-CF7B-C599-2352E1E87FE0}"/>
              </a:ext>
            </a:extLst>
          </p:cNvPr>
          <p:cNvSpPr/>
          <p:nvPr/>
        </p:nvSpPr>
        <p:spPr>
          <a:xfrm>
            <a:off x="4453160" y="27986038"/>
            <a:ext cx="2510353" cy="1293722"/>
          </a:xfrm>
          <a:prstGeom prst="roundRect">
            <a:avLst/>
          </a:prstGeom>
          <a:solidFill>
            <a:srgbClr val="93D1F6"/>
          </a:solidFill>
          <a:ln>
            <a:solidFill>
              <a:srgbClr val="F6BD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5C9E"/>
                </a:solidFill>
              </a:rPr>
              <a:t>12 PROVIDERS SIGN UP FOR TIMESLOT</a:t>
            </a:r>
          </a:p>
        </p:txBody>
      </p:sp>
      <p:sp>
        <p:nvSpPr>
          <p:cNvPr id="19" name="Rounded Rectangle 18">
            <a:extLst>
              <a:ext uri="{FF2B5EF4-FFF2-40B4-BE49-F238E27FC236}">
                <a16:creationId xmlns:a16="http://schemas.microsoft.com/office/drawing/2014/main" id="{90B901A9-772F-88FF-BF81-267738D01608}"/>
              </a:ext>
            </a:extLst>
          </p:cNvPr>
          <p:cNvSpPr/>
          <p:nvPr/>
        </p:nvSpPr>
        <p:spPr>
          <a:xfrm>
            <a:off x="8189393" y="27986038"/>
            <a:ext cx="2491735" cy="1293722"/>
          </a:xfrm>
          <a:prstGeom prst="roundRect">
            <a:avLst/>
          </a:prstGeom>
          <a:solidFill>
            <a:srgbClr val="93D1F6"/>
          </a:solidFill>
          <a:ln>
            <a:solidFill>
              <a:srgbClr val="F6BD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5C9E"/>
                </a:solidFill>
              </a:rPr>
              <a:t>2 PROVIDERS CANCELLED INTERVIEWS</a:t>
            </a:r>
          </a:p>
        </p:txBody>
      </p:sp>
      <p:sp>
        <p:nvSpPr>
          <p:cNvPr id="20" name="Rounded Rectangle 19">
            <a:extLst>
              <a:ext uri="{FF2B5EF4-FFF2-40B4-BE49-F238E27FC236}">
                <a16:creationId xmlns:a16="http://schemas.microsoft.com/office/drawing/2014/main" id="{BE77C41F-0F33-9F69-A590-0F00FA9A5ADA}"/>
              </a:ext>
            </a:extLst>
          </p:cNvPr>
          <p:cNvSpPr/>
          <p:nvPr/>
        </p:nvSpPr>
        <p:spPr>
          <a:xfrm>
            <a:off x="4020587" y="30210833"/>
            <a:ext cx="3375497" cy="1293722"/>
          </a:xfrm>
          <a:prstGeom prst="roundRect">
            <a:avLst/>
          </a:prstGeom>
          <a:solidFill>
            <a:srgbClr val="93D1F6"/>
          </a:solidFill>
          <a:ln>
            <a:solidFill>
              <a:srgbClr val="F6BD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5C9E"/>
                </a:solidFill>
              </a:rPr>
              <a:t>10 PROVIDERS COMPLETE INTERVIEWS</a:t>
            </a:r>
          </a:p>
        </p:txBody>
      </p:sp>
      <p:sp>
        <p:nvSpPr>
          <p:cNvPr id="21" name="TextBox 49">
            <a:extLst>
              <a:ext uri="{FF2B5EF4-FFF2-40B4-BE49-F238E27FC236}">
                <a16:creationId xmlns:a16="http://schemas.microsoft.com/office/drawing/2014/main" id="{35CF177E-3C5D-9BE1-52DA-ADF2DF980F40}"/>
              </a:ext>
            </a:extLst>
          </p:cNvPr>
          <p:cNvSpPr txBox="1"/>
          <p:nvPr/>
        </p:nvSpPr>
        <p:spPr>
          <a:xfrm>
            <a:off x="31314711" y="20266876"/>
            <a:ext cx="10578437" cy="1116844"/>
          </a:xfrm>
          <a:prstGeom prst="rect">
            <a:avLst/>
          </a:prstGeom>
        </p:spPr>
        <p:txBody>
          <a:bodyPr wrap="square" lIns="0" tIns="0" rIns="0" bIns="0" rtlCol="0" anchor="t">
            <a:spAutoFit/>
          </a:bodyPr>
          <a:lstStyle/>
          <a:p>
            <a:pPr algn="ctr">
              <a:lnSpc>
                <a:spcPts val="9519"/>
              </a:lnSpc>
            </a:pPr>
            <a:r>
              <a:rPr lang="en-US" sz="6000" b="1" spc="47" dirty="0">
                <a:solidFill>
                  <a:srgbClr val="F6BD2D"/>
                </a:solidFill>
                <a:latin typeface="Frutiger LT Pro 87 XBlack Cn" panose="020B0602020204020204" pitchFamily="34" charset="77"/>
              </a:rPr>
              <a:t>CONCLUSIONS</a:t>
            </a:r>
          </a:p>
        </p:txBody>
      </p:sp>
      <p:cxnSp>
        <p:nvCxnSpPr>
          <p:cNvPr id="23" name="Straight Arrow Connector 22">
            <a:extLst>
              <a:ext uri="{FF2B5EF4-FFF2-40B4-BE49-F238E27FC236}">
                <a16:creationId xmlns:a16="http://schemas.microsoft.com/office/drawing/2014/main" id="{9281DDB9-AE14-6BE4-A2A2-497DE2428F61}"/>
              </a:ext>
            </a:extLst>
          </p:cNvPr>
          <p:cNvCxnSpPr>
            <a:cxnSpLocks/>
            <a:endCxn id="18" idx="1"/>
          </p:cNvCxnSpPr>
          <p:nvPr/>
        </p:nvCxnSpPr>
        <p:spPr>
          <a:xfrm>
            <a:off x="3119656" y="28632899"/>
            <a:ext cx="1333504" cy="0"/>
          </a:xfrm>
          <a:prstGeom prst="straightConnector1">
            <a:avLst/>
          </a:prstGeom>
          <a:ln w="114300">
            <a:solidFill>
              <a:srgbClr val="F6BD2D"/>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B9CF321-736C-3938-8BFB-B1D2486D7580}"/>
              </a:ext>
            </a:extLst>
          </p:cNvPr>
          <p:cNvCxnSpPr>
            <a:cxnSpLocks/>
          </p:cNvCxnSpPr>
          <p:nvPr/>
        </p:nvCxnSpPr>
        <p:spPr>
          <a:xfrm>
            <a:off x="6855889" y="28632899"/>
            <a:ext cx="1333504" cy="0"/>
          </a:xfrm>
          <a:prstGeom prst="straightConnector1">
            <a:avLst/>
          </a:prstGeom>
          <a:ln w="114300">
            <a:solidFill>
              <a:srgbClr val="F6BD2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D051D3B-B56E-3106-7DC1-54873FC5A8AE}"/>
              </a:ext>
            </a:extLst>
          </p:cNvPr>
          <p:cNvCxnSpPr>
            <a:stCxn id="17" idx="2"/>
          </p:cNvCxnSpPr>
          <p:nvPr/>
        </p:nvCxnSpPr>
        <p:spPr>
          <a:xfrm>
            <a:off x="1972103" y="29279760"/>
            <a:ext cx="0" cy="591550"/>
          </a:xfrm>
          <a:prstGeom prst="line">
            <a:avLst/>
          </a:prstGeom>
          <a:ln w="63500">
            <a:solidFill>
              <a:srgbClr val="F6BD2D"/>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4BC1A3E-1AD5-2AAB-4B06-1C2D0DC124E2}"/>
              </a:ext>
            </a:extLst>
          </p:cNvPr>
          <p:cNvCxnSpPr/>
          <p:nvPr/>
        </p:nvCxnSpPr>
        <p:spPr>
          <a:xfrm>
            <a:off x="9446150" y="29279760"/>
            <a:ext cx="0" cy="591550"/>
          </a:xfrm>
          <a:prstGeom prst="line">
            <a:avLst/>
          </a:prstGeom>
          <a:ln w="63500">
            <a:solidFill>
              <a:srgbClr val="F6BD2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B4091B-EE59-BDC8-0F82-CECE1981EBBC}"/>
              </a:ext>
            </a:extLst>
          </p:cNvPr>
          <p:cNvCxnSpPr>
            <a:cxnSpLocks/>
          </p:cNvCxnSpPr>
          <p:nvPr/>
        </p:nvCxnSpPr>
        <p:spPr>
          <a:xfrm>
            <a:off x="1972103" y="29871310"/>
            <a:ext cx="7506756" cy="0"/>
          </a:xfrm>
          <a:prstGeom prst="line">
            <a:avLst/>
          </a:prstGeom>
          <a:ln w="63500">
            <a:solidFill>
              <a:srgbClr val="F6BD2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810D698-757C-FA37-6AE7-CB4F67369BC0}"/>
              </a:ext>
            </a:extLst>
          </p:cNvPr>
          <p:cNvCxnSpPr/>
          <p:nvPr/>
        </p:nvCxnSpPr>
        <p:spPr>
          <a:xfrm>
            <a:off x="5698190" y="29279760"/>
            <a:ext cx="0" cy="591550"/>
          </a:xfrm>
          <a:prstGeom prst="line">
            <a:avLst/>
          </a:prstGeom>
          <a:ln w="63500">
            <a:solidFill>
              <a:srgbClr val="F6BD2D"/>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EF70539-BB90-1731-F063-3A3F82908847}"/>
              </a:ext>
            </a:extLst>
          </p:cNvPr>
          <p:cNvCxnSpPr>
            <a:cxnSpLocks/>
          </p:cNvCxnSpPr>
          <p:nvPr/>
        </p:nvCxnSpPr>
        <p:spPr>
          <a:xfrm>
            <a:off x="5698190" y="29871310"/>
            <a:ext cx="0" cy="591551"/>
          </a:xfrm>
          <a:prstGeom prst="straightConnector1">
            <a:avLst/>
          </a:prstGeom>
          <a:ln w="114300">
            <a:solidFill>
              <a:srgbClr val="F6BD2D"/>
            </a:solidFill>
            <a:tailEnd type="triangle"/>
          </a:ln>
        </p:spPr>
        <p:style>
          <a:lnRef idx="1">
            <a:schemeClr val="accent1"/>
          </a:lnRef>
          <a:fillRef idx="0">
            <a:schemeClr val="accent1"/>
          </a:fillRef>
          <a:effectRef idx="0">
            <a:schemeClr val="accent1"/>
          </a:effectRef>
          <a:fontRef idx="minor">
            <a:schemeClr val="tx1"/>
          </a:fontRef>
        </p:style>
      </p:cxnSp>
      <p:sp>
        <p:nvSpPr>
          <p:cNvPr id="42" name="Rounded Rectangle 41">
            <a:extLst>
              <a:ext uri="{FF2B5EF4-FFF2-40B4-BE49-F238E27FC236}">
                <a16:creationId xmlns:a16="http://schemas.microsoft.com/office/drawing/2014/main" id="{138E9101-DB15-C69E-94A5-BBB7207E0372}"/>
              </a:ext>
            </a:extLst>
          </p:cNvPr>
          <p:cNvSpPr/>
          <p:nvPr/>
        </p:nvSpPr>
        <p:spPr>
          <a:xfrm>
            <a:off x="31146432" y="1761670"/>
            <a:ext cx="8456561" cy="2162486"/>
          </a:xfrm>
          <a:prstGeom prst="roundRect">
            <a:avLst/>
          </a:prstGeom>
          <a:solidFill>
            <a:srgbClr val="005C9E"/>
          </a:solidFill>
          <a:ln w="50800">
            <a:solidFill>
              <a:srgbClr val="F6BD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5C9E"/>
              </a:solidFill>
            </a:endParaRPr>
          </a:p>
        </p:txBody>
      </p:sp>
      <p:sp>
        <p:nvSpPr>
          <p:cNvPr id="48" name="TextBox 39">
            <a:extLst>
              <a:ext uri="{FF2B5EF4-FFF2-40B4-BE49-F238E27FC236}">
                <a16:creationId xmlns:a16="http://schemas.microsoft.com/office/drawing/2014/main" id="{8D4B24B2-F52B-7D71-FD72-7453587784A6}"/>
              </a:ext>
            </a:extLst>
          </p:cNvPr>
          <p:cNvSpPr txBox="1"/>
          <p:nvPr/>
        </p:nvSpPr>
        <p:spPr>
          <a:xfrm>
            <a:off x="31673619" y="2223145"/>
            <a:ext cx="7402185" cy="1157433"/>
          </a:xfrm>
          <a:prstGeom prst="rect">
            <a:avLst/>
          </a:prstGeom>
        </p:spPr>
        <p:txBody>
          <a:bodyPr lIns="0" tIns="0" rIns="0" bIns="0" rtlCol="0" anchor="t">
            <a:spAutoFit/>
          </a:bodyPr>
          <a:lstStyle/>
          <a:p>
            <a:pPr algn="ctr">
              <a:lnSpc>
                <a:spcPts val="9519"/>
              </a:lnSpc>
            </a:pPr>
            <a:r>
              <a:rPr lang="en-US" sz="7200" b="1" spc="47" dirty="0">
                <a:solidFill>
                  <a:srgbClr val="F6BD2D"/>
                </a:solidFill>
                <a:latin typeface="Frutiger LT Pro 87 XBlack Cn" panose="020B0602020204020204" pitchFamily="34" charset="77"/>
              </a:rPr>
              <a:t>PURPOSE</a:t>
            </a:r>
          </a:p>
        </p:txBody>
      </p:sp>
    </p:spTree>
    <p:extLst>
      <p:ext uri="{BB962C8B-B14F-4D97-AF65-F5344CB8AC3E}">
        <p14:creationId xmlns:p14="http://schemas.microsoft.com/office/powerpoint/2010/main" val="1673648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9DA67E5DB04345AE92936A7C1FC95D" ma:contentTypeVersion="19" ma:contentTypeDescription="Create a new document." ma:contentTypeScope="" ma:versionID="2627db37e27771a58610d346462d39f3">
  <xsd:schema xmlns:xsd="http://www.w3.org/2001/XMLSchema" xmlns:xs="http://www.w3.org/2001/XMLSchema" xmlns:p="http://schemas.microsoft.com/office/2006/metadata/properties" xmlns:ns1="http://schemas.microsoft.com/sharepoint/v3" xmlns:ns2="d2bf0e0c-3d5c-4d4c-9f68-0e53574581be" xmlns:ns3="a9ad7dbe-b4d2-4d8d-8c65-81f402226c4f" targetNamespace="http://schemas.microsoft.com/office/2006/metadata/properties" ma:root="true" ma:fieldsID="4439c473a50abf31ee4ff34036f45267" ns1:_="" ns2:_="" ns3:_="">
    <xsd:import namespace="http://schemas.microsoft.com/sharepoint/v3"/>
    <xsd:import namespace="d2bf0e0c-3d5c-4d4c-9f68-0e53574581be"/>
    <xsd:import namespace="a9ad7dbe-b4d2-4d8d-8c65-81f402226c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bf0e0c-3d5c-4d4c-9f68-0e53574581b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69fa22c-ca71-413e-97dc-f9b9170a47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ad7dbe-b4d2-4d8d-8c65-81f402226c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39aa93a-7df6-454b-bb3f-94cf2bf617d1}" ma:internalName="TaxCatchAll" ma:showField="CatchAllData" ma:web="a9ad7dbe-b4d2-4d8d-8c65-81f402226c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d2bf0e0c-3d5c-4d4c-9f68-0e53574581be">
      <Terms xmlns="http://schemas.microsoft.com/office/infopath/2007/PartnerControls"/>
    </lcf76f155ced4ddcb4097134ff3c332f>
    <_ip_UnifiedCompliancePolicyProperties xmlns="http://schemas.microsoft.com/sharepoint/v3" xsi:nil="true"/>
    <TaxCatchAll xmlns="a9ad7dbe-b4d2-4d8d-8c65-81f402226c4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66D877-E42B-478E-AD7D-526F71E6E0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bf0e0c-3d5c-4d4c-9f68-0e53574581be"/>
    <ds:schemaRef ds:uri="a9ad7dbe-b4d2-4d8d-8c65-81f402226c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F23BB3-0DB3-4B18-BBF4-FA0A3E7D711F}">
  <ds:schemaRefs>
    <ds:schemaRef ds:uri="http://purl.org/dc/terms/"/>
    <ds:schemaRef ds:uri="d2bf0e0c-3d5c-4d4c-9f68-0e53574581be"/>
    <ds:schemaRef ds:uri="http://schemas.microsoft.com/sharepoint/v3"/>
    <ds:schemaRef ds:uri="a9ad7dbe-b4d2-4d8d-8c65-81f402226c4f"/>
    <ds:schemaRef ds:uri="http://schemas.microsoft.com/office/2006/documentManagement/types"/>
    <ds:schemaRef ds:uri="http://schemas.openxmlformats.org/package/2006/metadata/core-properties"/>
    <ds:schemaRef ds:uri="http://purl.org/dc/dcmitype/"/>
    <ds:schemaRef ds:uri="http://purl.org/dc/elements/1.1/"/>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A79280C1-9758-484D-B9FF-2974AE382E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2000</TotalTime>
  <Words>615</Words>
  <Application>Microsoft Macintosh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Frutiger LT Pro 87 XBlack Cn</vt:lpstr>
      <vt:lpstr>Arial</vt:lpstr>
      <vt:lpstr>Frutiger LT Pro 55 Roman</vt:lpstr>
      <vt:lpstr>Calibri</vt:lpstr>
      <vt:lpstr>Aptos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(48 × 36 in)</dc:title>
  <cp:lastModifiedBy>Moretti, Lulu</cp:lastModifiedBy>
  <cp:revision>12</cp:revision>
  <dcterms:created xsi:type="dcterms:W3CDTF">2006-08-16T00:00:00Z</dcterms:created>
  <dcterms:modified xsi:type="dcterms:W3CDTF">2025-11-25T18:57:12Z</dcterms:modified>
  <dc:identifier>DAFhaNBmjRo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0x010100569DA67E5DB04345AE92936A7C1FC95D</vt:lpwstr>
  </property>
  <property fmtid="{D5CDD505-2E9C-101B-9397-08002B2CF9AE}" pid="3" name="MediaServiceImageTags">
    <vt:lpwstr/>
  </property>
</Properties>
</file>